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816" y="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4947117bc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4947117bc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4947117bcc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4947117bcc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4947117bcc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4947117bcc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494291a6e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494291a6e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430050" y="1909725"/>
            <a:ext cx="8520600" cy="994200"/>
          </a:xfrm>
          <a:prstGeom prst="rect">
            <a:avLst/>
          </a:prstGeom>
        </p:spPr>
        <p:txBody>
          <a:bodyPr spcFirstLastPara="1" wrap="square" lIns="91425" tIns="91425" rIns="91425" bIns="91425" anchor="b" anchorCtr="0">
            <a:noAutofit/>
          </a:bodyPr>
          <a:lstStyle/>
          <a:p>
            <a:pPr marL="0" lvl="0" indent="0" algn="ctr" rtl="0">
              <a:lnSpc>
                <a:spcPct val="200000"/>
              </a:lnSpc>
              <a:spcBef>
                <a:spcPts val="0"/>
              </a:spcBef>
              <a:spcAft>
                <a:spcPts val="0"/>
              </a:spcAft>
              <a:buClr>
                <a:schemeClr val="dk1"/>
              </a:buClr>
              <a:buSzPts val="1100"/>
              <a:buFont typeface="Arial"/>
              <a:buNone/>
            </a:pPr>
            <a:r>
              <a:rPr lang="en" sz="3600">
                <a:latin typeface="Times New Roman"/>
                <a:ea typeface="Times New Roman"/>
                <a:cs typeface="Times New Roman"/>
                <a:sym typeface="Times New Roman"/>
              </a:rPr>
              <a:t>Executive Summary</a:t>
            </a:r>
            <a:endParaRPr sz="3600">
              <a:latin typeface="Times New Roman"/>
              <a:ea typeface="Times New Roman"/>
              <a:cs typeface="Times New Roman"/>
              <a:sym typeface="Times New Roman"/>
            </a:endParaRPr>
          </a:p>
          <a:p>
            <a:pPr marL="0" lvl="0" indent="0" algn="ctr" rtl="0">
              <a:spcBef>
                <a:spcPts val="0"/>
              </a:spcBef>
              <a:spcAft>
                <a:spcPts val="0"/>
              </a:spcAft>
              <a:buNone/>
            </a:pPr>
            <a:endParaRPr/>
          </a:p>
        </p:txBody>
      </p:sp>
      <p:sp>
        <p:nvSpPr>
          <p:cNvPr id="55" name="Google Shape;55;p13"/>
          <p:cNvSpPr txBox="1">
            <a:spLocks noGrp="1"/>
          </p:cNvSpPr>
          <p:nvPr>
            <p:ph type="subTitle" idx="1"/>
          </p:nvPr>
        </p:nvSpPr>
        <p:spPr>
          <a:xfrm>
            <a:off x="311700" y="1909725"/>
            <a:ext cx="8520600" cy="2640900"/>
          </a:xfrm>
          <a:prstGeom prst="rect">
            <a:avLst/>
          </a:prstGeom>
        </p:spPr>
        <p:txBody>
          <a:bodyPr spcFirstLastPara="1" wrap="square" lIns="91425" tIns="91425" rIns="91425" bIns="91425" anchor="t" anchorCtr="0">
            <a:noAutofit/>
          </a:bodyPr>
          <a:lstStyle/>
          <a:p>
            <a:pPr marL="457200" lvl="0" indent="-304800" algn="l" rtl="0">
              <a:lnSpc>
                <a:spcPct val="200000"/>
              </a:lnSpc>
              <a:spcBef>
                <a:spcPts val="0"/>
              </a:spcBef>
              <a:spcAft>
                <a:spcPts val="0"/>
              </a:spcAft>
              <a:buSzPts val="1200"/>
              <a:buFont typeface="Times New Roman"/>
              <a:buChar char="●"/>
            </a:pPr>
            <a:r>
              <a:rPr lang="en" sz="1200">
                <a:solidFill>
                  <a:schemeClr val="dk1"/>
                </a:solidFill>
                <a:latin typeface="Times New Roman"/>
                <a:ea typeface="Times New Roman"/>
                <a:cs typeface="Times New Roman"/>
                <a:sym typeface="Times New Roman"/>
              </a:rPr>
              <a:t>Caliber Fitness is a limited liability corporation that provides economical gym memberships to average consumers in the city of Hollywood, FL and the surrounding areas. </a:t>
            </a:r>
            <a:endParaRPr sz="1200">
              <a:solidFill>
                <a:schemeClr val="dk1"/>
              </a:solidFill>
              <a:latin typeface="Times New Roman"/>
              <a:ea typeface="Times New Roman"/>
              <a:cs typeface="Times New Roman"/>
              <a:sym typeface="Times New Roman"/>
            </a:endParaRPr>
          </a:p>
          <a:p>
            <a:pPr marL="457200" lvl="0" indent="-304800" algn="l" rtl="0">
              <a:lnSpc>
                <a:spcPct val="200000"/>
              </a:lnSpc>
              <a:spcBef>
                <a:spcPts val="0"/>
              </a:spcBef>
              <a:spcAft>
                <a:spcPts val="0"/>
              </a:spcAft>
              <a:buClr>
                <a:schemeClr val="dk1"/>
              </a:buClr>
              <a:buSzPts val="1200"/>
              <a:buFont typeface="Times New Roman"/>
              <a:buChar char="●"/>
            </a:pPr>
            <a:r>
              <a:rPr lang="en" sz="1200">
                <a:solidFill>
                  <a:schemeClr val="dk1"/>
                </a:solidFill>
                <a:latin typeface="Times New Roman"/>
                <a:ea typeface="Times New Roman"/>
                <a:cs typeface="Times New Roman"/>
                <a:sym typeface="Times New Roman"/>
              </a:rPr>
              <a:t>We will bring brand awareness through all channels: schools, the internet, television, etc. We will strive for a very high membership signup rate the first year and 40% on total memberships for the next two years.</a:t>
            </a:r>
            <a:endParaRPr sz="1200">
              <a:solidFill>
                <a:schemeClr val="dk1"/>
              </a:solidFill>
              <a:latin typeface="Times New Roman"/>
              <a:ea typeface="Times New Roman"/>
              <a:cs typeface="Times New Roman"/>
              <a:sym typeface="Times New Roman"/>
            </a:endParaRPr>
          </a:p>
          <a:p>
            <a:pPr marL="457200" lvl="0" indent="-304800" algn="l" rtl="0">
              <a:lnSpc>
                <a:spcPct val="200000"/>
              </a:lnSpc>
              <a:spcBef>
                <a:spcPts val="0"/>
              </a:spcBef>
              <a:spcAft>
                <a:spcPts val="0"/>
              </a:spcAft>
              <a:buClr>
                <a:schemeClr val="dk1"/>
              </a:buClr>
              <a:buSzPts val="1200"/>
              <a:buFont typeface="Times New Roman"/>
              <a:buChar char="●"/>
            </a:pPr>
            <a:r>
              <a:rPr lang="en" sz="1200">
                <a:solidFill>
                  <a:schemeClr val="dk1"/>
                </a:solidFill>
                <a:latin typeface="Times New Roman"/>
                <a:ea typeface="Times New Roman"/>
                <a:cs typeface="Times New Roman"/>
                <a:sym typeface="Times New Roman"/>
              </a:rPr>
              <a:t>We provide affordable memberships and personal training. In our current economy, customers will find the value in the memberships offered by Caliber Fitness.</a:t>
            </a:r>
            <a:endParaRPr sz="1200">
              <a:solidFill>
                <a:schemeClr val="dk1"/>
              </a:solidFill>
              <a:latin typeface="Times New Roman"/>
              <a:ea typeface="Times New Roman"/>
              <a:cs typeface="Times New Roman"/>
              <a:sym typeface="Times New Roman"/>
            </a:endParaRPr>
          </a:p>
          <a:p>
            <a:pPr marL="457200" lvl="0" indent="-304800" algn="l" rtl="0">
              <a:lnSpc>
                <a:spcPct val="200000"/>
              </a:lnSpc>
              <a:spcBef>
                <a:spcPts val="0"/>
              </a:spcBef>
              <a:spcAft>
                <a:spcPts val="0"/>
              </a:spcAft>
              <a:buClr>
                <a:schemeClr val="dk1"/>
              </a:buClr>
              <a:buSzPts val="1200"/>
              <a:buFont typeface="Times New Roman"/>
              <a:buChar char="●"/>
            </a:pPr>
            <a:r>
              <a:rPr lang="en" sz="1200">
                <a:solidFill>
                  <a:schemeClr val="dk1"/>
                </a:solidFill>
                <a:latin typeface="Times New Roman"/>
                <a:ea typeface="Times New Roman"/>
                <a:cs typeface="Times New Roman"/>
                <a:sym typeface="Times New Roman"/>
              </a:rPr>
              <a:t>Caliber Fitness is a gym available to anyone no matter their level of fitness, age, or expertise in the equipment.</a:t>
            </a:r>
            <a:endParaRPr sz="1200">
              <a:solidFill>
                <a:schemeClr val="dk1"/>
              </a:solidFill>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ctr" rtl="0">
              <a:lnSpc>
                <a:spcPct val="200000"/>
              </a:lnSpc>
              <a:spcBef>
                <a:spcPts val="0"/>
              </a:spcBef>
              <a:spcAft>
                <a:spcPts val="0"/>
              </a:spcAft>
              <a:buClr>
                <a:schemeClr val="dk1"/>
              </a:buClr>
              <a:buSzPts val="1100"/>
              <a:buFont typeface="Arial"/>
              <a:buNone/>
            </a:pPr>
            <a:r>
              <a:rPr lang="en" sz="3600">
                <a:latin typeface="Times New Roman"/>
                <a:ea typeface="Times New Roman"/>
                <a:cs typeface="Times New Roman"/>
                <a:sym typeface="Times New Roman"/>
              </a:rPr>
              <a:t>Executive Summary</a:t>
            </a:r>
            <a:endParaRPr sz="3600">
              <a:latin typeface="Times New Roman"/>
              <a:ea typeface="Times New Roman"/>
              <a:cs typeface="Times New Roman"/>
              <a:sym typeface="Times New Roman"/>
            </a:endParaRPr>
          </a:p>
          <a:p>
            <a:pPr marL="0" lvl="0" indent="0" algn="l" rtl="0">
              <a:spcBef>
                <a:spcPts val="0"/>
              </a:spcBef>
              <a:spcAft>
                <a:spcPts val="0"/>
              </a:spcAft>
              <a:buNone/>
            </a:pPr>
            <a:endParaRPr/>
          </a:p>
        </p:txBody>
      </p:sp>
      <p:sp>
        <p:nvSpPr>
          <p:cNvPr id="61" name="Google Shape;61;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lnSpc>
                <a:spcPct val="200000"/>
              </a:lnSpc>
              <a:spcBef>
                <a:spcPts val="0"/>
              </a:spcBef>
              <a:spcAft>
                <a:spcPts val="0"/>
              </a:spcAft>
              <a:buSzPts val="1800"/>
              <a:buChar char="●"/>
            </a:pPr>
            <a:r>
              <a:rPr lang="en" sz="1200">
                <a:solidFill>
                  <a:schemeClr val="dk1"/>
                </a:solidFill>
                <a:latin typeface="Times New Roman"/>
                <a:ea typeface="Times New Roman"/>
                <a:cs typeface="Times New Roman"/>
                <a:sym typeface="Times New Roman"/>
              </a:rPr>
              <a:t>Will bring diversity to Caliber Fitness by targeting both a young and an older demographic.</a:t>
            </a:r>
            <a:endParaRPr sz="1200">
              <a:solidFill>
                <a:schemeClr val="dk1"/>
              </a:solidFill>
              <a:latin typeface="Times New Roman"/>
              <a:ea typeface="Times New Roman"/>
              <a:cs typeface="Times New Roman"/>
              <a:sym typeface="Times New Roman"/>
            </a:endParaRPr>
          </a:p>
          <a:p>
            <a:pPr marL="457200" lvl="0" indent="-304800" algn="l" rtl="0">
              <a:lnSpc>
                <a:spcPct val="200000"/>
              </a:lnSpc>
              <a:spcBef>
                <a:spcPts val="0"/>
              </a:spcBef>
              <a:spcAft>
                <a:spcPts val="0"/>
              </a:spcAft>
              <a:buClr>
                <a:schemeClr val="dk1"/>
              </a:buClr>
              <a:buSzPts val="1200"/>
              <a:buFont typeface="Times New Roman"/>
              <a:buChar char="●"/>
            </a:pPr>
            <a:r>
              <a:rPr lang="en" sz="1200">
                <a:solidFill>
                  <a:schemeClr val="dk1"/>
                </a:solidFill>
                <a:latin typeface="Times New Roman"/>
                <a:ea typeface="Times New Roman"/>
                <a:cs typeface="Times New Roman"/>
                <a:sym typeface="Times New Roman"/>
              </a:rPr>
              <a:t>This group will find our gym and services to be favorable due to the placements of our facilities near schools and malls, low affordable prices, and a substitute for high-end, pricey wellness centers.</a:t>
            </a:r>
            <a:endParaRPr sz="1200">
              <a:solidFill>
                <a:schemeClr val="dk1"/>
              </a:solidFill>
              <a:latin typeface="Times New Roman"/>
              <a:ea typeface="Times New Roman"/>
              <a:cs typeface="Times New Roman"/>
              <a:sym typeface="Times New Roman"/>
            </a:endParaRPr>
          </a:p>
          <a:p>
            <a:pPr marL="457200" lvl="0" indent="-304800" algn="l" rtl="0">
              <a:lnSpc>
                <a:spcPct val="200000"/>
              </a:lnSpc>
              <a:spcBef>
                <a:spcPts val="0"/>
              </a:spcBef>
              <a:spcAft>
                <a:spcPts val="0"/>
              </a:spcAft>
              <a:buClr>
                <a:schemeClr val="dk1"/>
              </a:buClr>
              <a:buSzPts val="1200"/>
              <a:buFont typeface="Times New Roman"/>
              <a:buChar char="●"/>
            </a:pPr>
            <a:r>
              <a:rPr lang="en" sz="1200">
                <a:solidFill>
                  <a:schemeClr val="dk1"/>
                </a:solidFill>
                <a:latin typeface="Times New Roman"/>
                <a:ea typeface="Times New Roman"/>
                <a:cs typeface="Times New Roman"/>
                <a:sym typeface="Times New Roman"/>
              </a:rPr>
              <a:t>Hand out Caliber Fitness shirts and other marketing collateral on campuses and in malls to create brand awareness.</a:t>
            </a:r>
            <a:endParaRPr sz="1200">
              <a:solidFill>
                <a:schemeClr val="dk1"/>
              </a:solidFill>
              <a:latin typeface="Times New Roman"/>
              <a:ea typeface="Times New Roman"/>
              <a:cs typeface="Times New Roman"/>
              <a:sym typeface="Times New Roman"/>
            </a:endParaRPr>
          </a:p>
          <a:p>
            <a:pPr marL="457200" lvl="0" indent="-304800" algn="l" rtl="0">
              <a:lnSpc>
                <a:spcPct val="200000"/>
              </a:lnSpc>
              <a:spcBef>
                <a:spcPts val="0"/>
              </a:spcBef>
              <a:spcAft>
                <a:spcPts val="0"/>
              </a:spcAft>
              <a:buClr>
                <a:schemeClr val="dk1"/>
              </a:buClr>
              <a:buSzPts val="1200"/>
              <a:buFont typeface="Times New Roman"/>
              <a:buChar char="●"/>
            </a:pPr>
            <a:r>
              <a:rPr lang="en" sz="1200">
                <a:solidFill>
                  <a:schemeClr val="dk1"/>
                </a:solidFill>
                <a:latin typeface="Times New Roman"/>
                <a:ea typeface="Times New Roman"/>
                <a:cs typeface="Times New Roman"/>
                <a:sym typeface="Times New Roman"/>
              </a:rPr>
              <a:t>We will be adding workout classes like yoga, biking, and circuit classes. This will help members get motivated to reach their fitness goals and increase the sense of belonging to the gym by exercising with a group, bringing a social aspect.</a:t>
            </a:r>
            <a:endParaRPr sz="1200">
              <a:solidFill>
                <a:schemeClr val="dk1"/>
              </a:solidFill>
              <a:latin typeface="Times New Roman"/>
              <a:ea typeface="Times New Roman"/>
              <a:cs typeface="Times New Roman"/>
              <a:sym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Key Strengths &amp; Opportunities </a:t>
            </a:r>
            <a:endParaRPr/>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Low-cost Membership</a:t>
            </a:r>
            <a:endParaRPr/>
          </a:p>
          <a:p>
            <a:pPr marL="457200" lvl="0" indent="0" algn="l" rtl="0">
              <a:spcBef>
                <a:spcPts val="1600"/>
              </a:spcBef>
              <a:spcAft>
                <a:spcPts val="0"/>
              </a:spcAft>
              <a:buNone/>
            </a:pPr>
            <a:endParaRPr/>
          </a:p>
          <a:p>
            <a:pPr marL="457200" lvl="0" indent="-342900" algn="l" rtl="0">
              <a:spcBef>
                <a:spcPts val="1600"/>
              </a:spcBef>
              <a:spcAft>
                <a:spcPts val="0"/>
              </a:spcAft>
              <a:buSzPts val="1800"/>
              <a:buChar char="-"/>
            </a:pPr>
            <a:r>
              <a:rPr lang="en"/>
              <a:t>Judgement free zone philosophy (Expand target Market) </a:t>
            </a:r>
            <a:endParaRPr/>
          </a:p>
          <a:p>
            <a:pPr marL="0" lvl="0" indent="0" algn="l" rtl="0">
              <a:spcBef>
                <a:spcPts val="1600"/>
              </a:spcBef>
              <a:spcAft>
                <a:spcPts val="0"/>
              </a:spcAft>
              <a:buNone/>
            </a:pPr>
            <a:endParaRPr/>
          </a:p>
          <a:p>
            <a:pPr marL="457200" lvl="0" indent="-342900" algn="l" rtl="0">
              <a:spcBef>
                <a:spcPts val="1600"/>
              </a:spcBef>
              <a:spcAft>
                <a:spcPts val="0"/>
              </a:spcAft>
              <a:buSzPts val="1800"/>
              <a:buChar char="-"/>
            </a:pPr>
            <a:r>
              <a:rPr lang="en"/>
              <a:t>Growing healthy lifestyle trend</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Key Weaknesses &amp; Threats </a:t>
            </a:r>
            <a:endParaRPr/>
          </a:p>
        </p:txBody>
      </p:sp>
      <p:sp>
        <p:nvSpPr>
          <p:cNvPr id="73" name="Google Shape;73;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Limited workout options &amp; facilities</a:t>
            </a:r>
            <a:endParaRPr/>
          </a:p>
          <a:p>
            <a:pPr marL="457200" lvl="0" indent="0" algn="l" rtl="0">
              <a:spcBef>
                <a:spcPts val="1600"/>
              </a:spcBef>
              <a:spcAft>
                <a:spcPts val="0"/>
              </a:spcAft>
              <a:buNone/>
            </a:pPr>
            <a:endParaRPr/>
          </a:p>
          <a:p>
            <a:pPr marL="457200" lvl="0" indent="-342900" algn="l" rtl="0">
              <a:spcBef>
                <a:spcPts val="1600"/>
              </a:spcBef>
              <a:spcAft>
                <a:spcPts val="0"/>
              </a:spcAft>
              <a:buSzPts val="1800"/>
              <a:buChar char="-"/>
            </a:pPr>
            <a:r>
              <a:rPr lang="en"/>
              <a:t>Student gym memberships included in tuition</a:t>
            </a:r>
            <a:endParaRPr/>
          </a:p>
          <a:p>
            <a:pPr marL="457200" lvl="0" indent="0" algn="l" rtl="0">
              <a:spcBef>
                <a:spcPts val="1600"/>
              </a:spcBef>
              <a:spcAft>
                <a:spcPts val="0"/>
              </a:spcAft>
              <a:buNone/>
            </a:pPr>
            <a:endParaRPr/>
          </a:p>
          <a:p>
            <a:pPr marL="457200" lvl="0" indent="-342900" algn="l" rtl="0">
              <a:spcBef>
                <a:spcPts val="1600"/>
              </a:spcBef>
              <a:spcAft>
                <a:spcPts val="0"/>
              </a:spcAft>
              <a:buSzPts val="1800"/>
              <a:buChar char="-"/>
            </a:pPr>
            <a:r>
              <a:rPr lang="en"/>
              <a:t>High competition</a:t>
            </a:r>
            <a:endParaRPr/>
          </a:p>
          <a:p>
            <a:pPr marL="457200" lvl="0" indent="0" algn="l" rtl="0">
              <a:spcBef>
                <a:spcPts val="1600"/>
              </a:spcBef>
              <a:spcAft>
                <a:spcPts val="0"/>
              </a:spcAft>
              <a:buNone/>
            </a:pPr>
            <a:endParaRPr/>
          </a:p>
          <a:p>
            <a:pPr marL="457200" lvl="0" indent="-342900" algn="l" rtl="0">
              <a:spcBef>
                <a:spcPts val="1600"/>
              </a:spcBef>
              <a:spcAft>
                <a:spcPts val="0"/>
              </a:spcAft>
              <a:buSzPts val="1800"/>
              <a:buChar char="-"/>
            </a:pPr>
            <a:r>
              <a:rPr lang="en"/>
              <a:t>Lack of barriers to enter the market </a:t>
            </a:r>
            <a:endParaRPr/>
          </a:p>
          <a:p>
            <a:pPr marL="0" lvl="0" indent="0" algn="l" rtl="0">
              <a:spcBef>
                <a:spcPts val="1600"/>
              </a:spcBef>
              <a:spcAft>
                <a:spcPts val="160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Financial Projection</a:t>
            </a:r>
            <a:endParaRPr/>
          </a:p>
        </p:txBody>
      </p:sp>
      <p:sp>
        <p:nvSpPr>
          <p:cNvPr id="79" name="Google Shape;79;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Success is limited depends on time and effort to find new members.</a:t>
            </a:r>
            <a:endParaRPr/>
          </a:p>
          <a:p>
            <a:pPr marL="457200" lvl="0" indent="0" algn="l" rtl="0">
              <a:spcBef>
                <a:spcPts val="1600"/>
              </a:spcBef>
              <a:spcAft>
                <a:spcPts val="0"/>
              </a:spcAft>
              <a:buNone/>
            </a:pPr>
            <a:endParaRPr/>
          </a:p>
          <a:p>
            <a:pPr marL="457200" lvl="0" indent="-342900" algn="l" rtl="0">
              <a:spcBef>
                <a:spcPts val="1600"/>
              </a:spcBef>
              <a:spcAft>
                <a:spcPts val="0"/>
              </a:spcAft>
              <a:buSzPts val="1800"/>
              <a:buChar char="-"/>
            </a:pPr>
            <a:r>
              <a:rPr lang="en"/>
              <a:t>Full-time workers</a:t>
            </a:r>
            <a:endParaRPr/>
          </a:p>
          <a:p>
            <a:pPr marL="0" lvl="0" indent="0" algn="l" rtl="0">
              <a:spcBef>
                <a:spcPts val="1600"/>
              </a:spcBef>
              <a:spcAft>
                <a:spcPts val="0"/>
              </a:spcAft>
              <a:buNone/>
            </a:pPr>
            <a:endParaRPr/>
          </a:p>
          <a:p>
            <a:pPr marL="457200" lvl="0" indent="-342900" algn="l" rtl="0">
              <a:spcBef>
                <a:spcPts val="1600"/>
              </a:spcBef>
              <a:spcAft>
                <a:spcPts val="0"/>
              </a:spcAft>
              <a:buSzPts val="1800"/>
              <a:buChar char="-"/>
            </a:pPr>
            <a:r>
              <a:rPr lang="en"/>
              <a:t>Improve accounting and financial skills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27AF1-1829-4E71-97CC-EA68AF358E83}"/>
              </a:ext>
            </a:extLst>
          </p:cNvPr>
          <p:cNvSpPr>
            <a:spLocks noGrp="1"/>
          </p:cNvSpPr>
          <p:nvPr>
            <p:ph type="title"/>
          </p:nvPr>
        </p:nvSpPr>
        <p:spPr/>
        <p:txBody>
          <a:bodyPr/>
          <a:lstStyle/>
          <a:p>
            <a:r>
              <a:rPr lang="en-US" dirty="0"/>
              <a:t>Marketing Objectives</a:t>
            </a:r>
          </a:p>
        </p:txBody>
      </p:sp>
      <p:sp>
        <p:nvSpPr>
          <p:cNvPr id="3" name="Text Placeholder 2">
            <a:extLst>
              <a:ext uri="{FF2B5EF4-FFF2-40B4-BE49-F238E27FC236}">
                <a16:creationId xmlns:a16="http://schemas.microsoft.com/office/drawing/2014/main" id="{3866B729-B0E1-4628-A7A3-B3C450F60279}"/>
              </a:ext>
            </a:extLst>
          </p:cNvPr>
          <p:cNvSpPr>
            <a:spLocks noGrp="1"/>
          </p:cNvSpPr>
          <p:nvPr>
            <p:ph type="body" idx="1"/>
          </p:nvPr>
        </p:nvSpPr>
        <p:spPr/>
        <p:txBody>
          <a:bodyPr/>
          <a:lstStyle/>
          <a:p>
            <a:r>
              <a:rPr lang="en-US" dirty="0"/>
              <a:t>Increase awareness of Caliber Fitness company and the benefits of joining our fitness center. </a:t>
            </a:r>
          </a:p>
          <a:p>
            <a:endParaRPr lang="en-US" dirty="0"/>
          </a:p>
          <a:p>
            <a:r>
              <a:rPr lang="en-US" dirty="0"/>
              <a:t>Awareness is to be done as follows: 40% in the first year, 60% in the second year and 80% in the third year.</a:t>
            </a:r>
          </a:p>
          <a:p>
            <a:endParaRPr lang="en-US" dirty="0"/>
          </a:p>
          <a:p>
            <a:endParaRPr lang="en-US" dirty="0"/>
          </a:p>
          <a:p>
            <a:r>
              <a:rPr lang="en-US" dirty="0"/>
              <a:t>Membership projected to grow at the rate of 40% for next 3 years</a:t>
            </a:r>
          </a:p>
          <a:p>
            <a:endParaRPr lang="en-US" dirty="0"/>
          </a:p>
          <a:p>
            <a:pPr marL="114300" indent="0">
              <a:buNone/>
            </a:pPr>
            <a:endParaRPr lang="en-US" dirty="0"/>
          </a:p>
          <a:p>
            <a:endParaRPr lang="en-US" dirty="0"/>
          </a:p>
          <a:p>
            <a:endParaRPr lang="en-US" dirty="0"/>
          </a:p>
          <a:p>
            <a:endParaRPr lang="en-US" dirty="0"/>
          </a:p>
          <a:p>
            <a:endParaRPr lang="en-US" dirty="0"/>
          </a:p>
          <a:p>
            <a:endParaRPr lang="en-US" dirty="0"/>
          </a:p>
          <a:p>
            <a:pPr marL="114300" indent="0">
              <a:buNone/>
            </a:pPr>
            <a:endParaRPr lang="en-US" dirty="0"/>
          </a:p>
          <a:p>
            <a:pPr marL="114300" indent="0">
              <a:buNone/>
            </a:pPr>
            <a:endParaRPr lang="en-US" dirty="0"/>
          </a:p>
          <a:p>
            <a:pPr marL="114300" indent="0">
              <a:buNone/>
            </a:pPr>
            <a:endParaRPr lang="en-US" dirty="0"/>
          </a:p>
        </p:txBody>
      </p:sp>
    </p:spTree>
    <p:extLst>
      <p:ext uri="{BB962C8B-B14F-4D97-AF65-F5344CB8AC3E}">
        <p14:creationId xmlns:p14="http://schemas.microsoft.com/office/powerpoint/2010/main" val="32524652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47DF4-BCF4-4743-8D33-CE85F745CCDD}"/>
              </a:ext>
            </a:extLst>
          </p:cNvPr>
          <p:cNvSpPr>
            <a:spLocks noGrp="1"/>
          </p:cNvSpPr>
          <p:nvPr>
            <p:ph type="title"/>
          </p:nvPr>
        </p:nvSpPr>
        <p:spPr/>
        <p:txBody>
          <a:bodyPr/>
          <a:lstStyle/>
          <a:p>
            <a:r>
              <a:rPr lang="en-US" dirty="0"/>
              <a:t>Target Market</a:t>
            </a:r>
          </a:p>
        </p:txBody>
      </p:sp>
      <p:sp>
        <p:nvSpPr>
          <p:cNvPr id="3" name="Text Placeholder 2">
            <a:extLst>
              <a:ext uri="{FF2B5EF4-FFF2-40B4-BE49-F238E27FC236}">
                <a16:creationId xmlns:a16="http://schemas.microsoft.com/office/drawing/2014/main" id="{0FF46320-4C0E-4BB8-B9DD-DF1B610E0AB2}"/>
              </a:ext>
            </a:extLst>
          </p:cNvPr>
          <p:cNvSpPr>
            <a:spLocks noGrp="1"/>
          </p:cNvSpPr>
          <p:nvPr>
            <p:ph type="body" idx="1"/>
          </p:nvPr>
        </p:nvSpPr>
        <p:spPr/>
        <p:txBody>
          <a:bodyPr/>
          <a:lstStyle/>
          <a:p>
            <a:r>
              <a:rPr lang="en-US" dirty="0"/>
              <a:t>Residents of Hollywood aged 14-44 years</a:t>
            </a:r>
          </a:p>
          <a:p>
            <a:pPr marL="114300" indent="0">
              <a:buNone/>
            </a:pPr>
            <a:endParaRPr lang="en-US" dirty="0"/>
          </a:p>
          <a:p>
            <a:endParaRPr lang="en-US" dirty="0"/>
          </a:p>
          <a:p>
            <a:r>
              <a:rPr lang="en-US" dirty="0"/>
              <a:t>Low and middle income groups who cannot afford other pricey fitness centers</a:t>
            </a:r>
          </a:p>
          <a:p>
            <a:pPr marL="114300" indent="0">
              <a:buNone/>
            </a:pPr>
            <a:endParaRPr lang="en-US" dirty="0"/>
          </a:p>
        </p:txBody>
      </p:sp>
    </p:spTree>
    <p:extLst>
      <p:ext uri="{BB962C8B-B14F-4D97-AF65-F5344CB8AC3E}">
        <p14:creationId xmlns:p14="http://schemas.microsoft.com/office/powerpoint/2010/main" val="3987412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CE339-8AB5-4A06-8649-DE01A8BE649D}"/>
              </a:ext>
            </a:extLst>
          </p:cNvPr>
          <p:cNvSpPr>
            <a:spLocks noGrp="1"/>
          </p:cNvSpPr>
          <p:nvPr>
            <p:ph type="title"/>
          </p:nvPr>
        </p:nvSpPr>
        <p:spPr/>
        <p:txBody>
          <a:bodyPr/>
          <a:lstStyle/>
          <a:p>
            <a:r>
              <a:rPr lang="en-US" dirty="0"/>
              <a:t>Product strategy</a:t>
            </a:r>
          </a:p>
        </p:txBody>
      </p:sp>
      <p:sp>
        <p:nvSpPr>
          <p:cNvPr id="3" name="Text Placeholder 2">
            <a:extLst>
              <a:ext uri="{FF2B5EF4-FFF2-40B4-BE49-F238E27FC236}">
                <a16:creationId xmlns:a16="http://schemas.microsoft.com/office/drawing/2014/main" id="{5504A0BD-89A9-4753-B90E-5E81217D9946}"/>
              </a:ext>
            </a:extLst>
          </p:cNvPr>
          <p:cNvSpPr>
            <a:spLocks noGrp="1"/>
          </p:cNvSpPr>
          <p:nvPr>
            <p:ph type="body" idx="1"/>
          </p:nvPr>
        </p:nvSpPr>
        <p:spPr/>
        <p:txBody>
          <a:bodyPr/>
          <a:lstStyle/>
          <a:p>
            <a:r>
              <a:rPr lang="en-US" dirty="0"/>
              <a:t>Accommodate members from all background without discrimination.</a:t>
            </a:r>
          </a:p>
          <a:p>
            <a:endParaRPr lang="en-US" dirty="0"/>
          </a:p>
          <a:p>
            <a:endParaRPr lang="en-US" dirty="0"/>
          </a:p>
          <a:p>
            <a:r>
              <a:rPr lang="en-US" dirty="0"/>
              <a:t>Availability of personal trainers without extra cost.</a:t>
            </a:r>
          </a:p>
          <a:p>
            <a:endParaRPr lang="en-US" dirty="0"/>
          </a:p>
          <a:p>
            <a:endParaRPr lang="en-US" dirty="0"/>
          </a:p>
          <a:p>
            <a:endParaRPr lang="en-US" dirty="0"/>
          </a:p>
          <a:p>
            <a:r>
              <a:rPr lang="en-US" dirty="0"/>
              <a:t>Orientation classes on how to use the machine equipment for beginners.</a:t>
            </a:r>
          </a:p>
          <a:p>
            <a:endParaRPr lang="en-US" dirty="0"/>
          </a:p>
          <a:p>
            <a:endParaRPr lang="en-US" dirty="0"/>
          </a:p>
        </p:txBody>
      </p:sp>
    </p:spTree>
    <p:extLst>
      <p:ext uri="{BB962C8B-B14F-4D97-AF65-F5344CB8AC3E}">
        <p14:creationId xmlns:p14="http://schemas.microsoft.com/office/powerpoint/2010/main" val="16297618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39CE6-7421-4CB1-A276-9B35885FC91D}"/>
              </a:ext>
            </a:extLst>
          </p:cNvPr>
          <p:cNvSpPr>
            <a:spLocks noGrp="1"/>
          </p:cNvSpPr>
          <p:nvPr>
            <p:ph type="title"/>
          </p:nvPr>
        </p:nvSpPr>
        <p:spPr/>
        <p:txBody>
          <a:bodyPr/>
          <a:lstStyle/>
          <a:p>
            <a:r>
              <a:rPr lang="en-US" dirty="0"/>
              <a:t>Price strategy</a:t>
            </a:r>
          </a:p>
        </p:txBody>
      </p:sp>
      <p:sp>
        <p:nvSpPr>
          <p:cNvPr id="3" name="Text Placeholder 2">
            <a:extLst>
              <a:ext uri="{FF2B5EF4-FFF2-40B4-BE49-F238E27FC236}">
                <a16:creationId xmlns:a16="http://schemas.microsoft.com/office/drawing/2014/main" id="{6E5D9497-954B-49AA-AC32-B7BA113EF841}"/>
              </a:ext>
            </a:extLst>
          </p:cNvPr>
          <p:cNvSpPr>
            <a:spLocks noGrp="1"/>
          </p:cNvSpPr>
          <p:nvPr>
            <p:ph type="body" idx="1"/>
          </p:nvPr>
        </p:nvSpPr>
        <p:spPr/>
        <p:txBody>
          <a:bodyPr/>
          <a:lstStyle/>
          <a:p>
            <a:r>
              <a:rPr lang="en-US" dirty="0"/>
              <a:t>Establishment of three class of membership to accommodate all :</a:t>
            </a:r>
          </a:p>
          <a:p>
            <a:endParaRPr lang="en-US" dirty="0"/>
          </a:p>
          <a:p>
            <a:endParaRPr lang="en-US" dirty="0"/>
          </a:p>
          <a:p>
            <a:r>
              <a:rPr lang="en-US" dirty="0"/>
              <a:t>Standard White Card Membership</a:t>
            </a:r>
          </a:p>
          <a:p>
            <a:endParaRPr lang="en-US" dirty="0"/>
          </a:p>
          <a:p>
            <a:endParaRPr lang="en-US" dirty="0"/>
          </a:p>
          <a:p>
            <a:r>
              <a:rPr lang="en-US" dirty="0"/>
              <a:t>Black Card Membership</a:t>
            </a:r>
          </a:p>
          <a:p>
            <a:endParaRPr lang="en-US" dirty="0"/>
          </a:p>
          <a:p>
            <a:endParaRPr lang="en-US" dirty="0"/>
          </a:p>
          <a:p>
            <a:r>
              <a:rPr lang="en-US" dirty="0"/>
              <a:t>Gold Membership option</a:t>
            </a:r>
          </a:p>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553003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1E7B9-D462-40DF-95E8-4826313E4E9F}"/>
              </a:ext>
            </a:extLst>
          </p:cNvPr>
          <p:cNvSpPr>
            <a:spLocks noGrp="1"/>
          </p:cNvSpPr>
          <p:nvPr>
            <p:ph type="title"/>
          </p:nvPr>
        </p:nvSpPr>
        <p:spPr/>
        <p:txBody>
          <a:bodyPr/>
          <a:lstStyle/>
          <a:p>
            <a:r>
              <a:rPr lang="en-US" dirty="0"/>
              <a:t>Promotion strategy</a:t>
            </a:r>
          </a:p>
        </p:txBody>
      </p:sp>
      <p:sp>
        <p:nvSpPr>
          <p:cNvPr id="3" name="Text Placeholder 2">
            <a:extLst>
              <a:ext uri="{FF2B5EF4-FFF2-40B4-BE49-F238E27FC236}">
                <a16:creationId xmlns:a16="http://schemas.microsoft.com/office/drawing/2014/main" id="{FD7EC165-906A-4AB6-AC97-AF824D14DE9C}"/>
              </a:ext>
            </a:extLst>
          </p:cNvPr>
          <p:cNvSpPr>
            <a:spLocks noGrp="1"/>
          </p:cNvSpPr>
          <p:nvPr>
            <p:ph type="body" idx="1"/>
          </p:nvPr>
        </p:nvSpPr>
        <p:spPr/>
        <p:txBody>
          <a:bodyPr/>
          <a:lstStyle/>
          <a:p>
            <a:r>
              <a:rPr lang="en-US" dirty="0"/>
              <a:t>Use of branded pens and t-shirts</a:t>
            </a:r>
          </a:p>
          <a:p>
            <a:endParaRPr lang="en-US" dirty="0"/>
          </a:p>
          <a:p>
            <a:r>
              <a:rPr lang="en-US" dirty="0"/>
              <a:t>Use of flyers around school and campus</a:t>
            </a:r>
          </a:p>
          <a:p>
            <a:endParaRPr lang="en-US" dirty="0"/>
          </a:p>
          <a:p>
            <a:r>
              <a:rPr lang="en-US" dirty="0"/>
              <a:t>Use of radio and TV</a:t>
            </a:r>
          </a:p>
          <a:p>
            <a:endParaRPr lang="en-US" dirty="0"/>
          </a:p>
          <a:p>
            <a:r>
              <a:rPr lang="en-US" dirty="0"/>
              <a:t>Use of internet tools like Twitter and Facebook</a:t>
            </a:r>
          </a:p>
        </p:txBody>
      </p:sp>
    </p:spTree>
    <p:extLst>
      <p:ext uri="{BB962C8B-B14F-4D97-AF65-F5344CB8AC3E}">
        <p14:creationId xmlns:p14="http://schemas.microsoft.com/office/powerpoint/2010/main" val="154906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3467A-8F44-49B2-B0F0-E40E949E5978}"/>
              </a:ext>
            </a:extLst>
          </p:cNvPr>
          <p:cNvSpPr>
            <a:spLocks noGrp="1"/>
          </p:cNvSpPr>
          <p:nvPr>
            <p:ph type="title"/>
          </p:nvPr>
        </p:nvSpPr>
        <p:spPr/>
        <p:txBody>
          <a:bodyPr/>
          <a:lstStyle/>
          <a:p>
            <a:r>
              <a:rPr lang="en-US" dirty="0"/>
              <a:t>Place strategy</a:t>
            </a:r>
          </a:p>
        </p:txBody>
      </p:sp>
      <p:sp>
        <p:nvSpPr>
          <p:cNvPr id="3" name="Text Placeholder 2">
            <a:extLst>
              <a:ext uri="{FF2B5EF4-FFF2-40B4-BE49-F238E27FC236}">
                <a16:creationId xmlns:a16="http://schemas.microsoft.com/office/drawing/2014/main" id="{52D17F20-CA8C-4FF0-989F-E1ABE0BDF63F}"/>
              </a:ext>
            </a:extLst>
          </p:cNvPr>
          <p:cNvSpPr>
            <a:spLocks noGrp="1"/>
          </p:cNvSpPr>
          <p:nvPr>
            <p:ph type="body" idx="1"/>
          </p:nvPr>
        </p:nvSpPr>
        <p:spPr/>
        <p:txBody>
          <a:bodyPr/>
          <a:lstStyle/>
          <a:p>
            <a:endParaRPr lang="en-US" dirty="0"/>
          </a:p>
          <a:p>
            <a:r>
              <a:rPr lang="en-US" dirty="0"/>
              <a:t>Maintain central location which is strategically placed</a:t>
            </a:r>
          </a:p>
        </p:txBody>
      </p:sp>
    </p:spTree>
    <p:extLst>
      <p:ext uri="{BB962C8B-B14F-4D97-AF65-F5344CB8AC3E}">
        <p14:creationId xmlns:p14="http://schemas.microsoft.com/office/powerpoint/2010/main" val="2485557973"/>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TotalTime>
  <Words>475</Words>
  <Application>Microsoft Office PowerPoint</Application>
  <PresentationFormat>On-screen Show (16:9)</PresentationFormat>
  <Paragraphs>86</Paragraphs>
  <Slides>11</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Times New Roman</vt:lpstr>
      <vt:lpstr>Simple Light</vt:lpstr>
      <vt:lpstr>Executive Summary </vt:lpstr>
      <vt:lpstr>Executive Summary </vt:lpstr>
      <vt:lpstr>Key Strengths &amp; Opportunities </vt:lpstr>
      <vt:lpstr>Key Weaknesses &amp; Threats </vt:lpstr>
      <vt:lpstr>Financial Projection</vt:lpstr>
      <vt:lpstr>Marketing Objectives</vt:lpstr>
      <vt:lpstr>Target Market</vt:lpstr>
      <vt:lpstr>Product strategy</vt:lpstr>
      <vt:lpstr>Price strategy</vt:lpstr>
      <vt:lpstr>Promotion strategy</vt:lpstr>
      <vt:lpstr>Place strategy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Executive Summary</dc:title>
  <dc:creator>JOHN PAUL</dc:creator>
  <cp:lastModifiedBy>JOHN PAUL</cp:lastModifiedBy>
  <cp:revision>6</cp:revision>
  <dcterms:modified xsi:type="dcterms:W3CDTF">2018-11-26T02:01:56Z</dcterms:modified>
</cp:coreProperties>
</file>